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9" d="100"/>
          <a:sy n="79" d="100"/>
        </p:scale>
        <p:origin x="16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5917D94-452A-4C78-8371-A458869ADBAD}" type="datetimeFigureOut">
              <a:rPr lang="en-US" smtClean="0"/>
              <a:t>5/16/2014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1543702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7D94-452A-4C78-8371-A458869ADBAD}" type="datetimeFigureOut">
              <a:rPr lang="en-US" smtClean="0"/>
              <a:t>5/16/2014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2235558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7D94-452A-4C78-8371-A458869ADBAD}" type="datetimeFigureOut">
              <a:rPr lang="en-US" smtClean="0"/>
              <a:t>5/16/2014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3329012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917D94-452A-4C78-8371-A458869ADBAD}" type="datetimeFigureOut">
              <a:rPr lang="en-US" smtClean="0"/>
              <a:t>5/16/2014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31263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917D94-452A-4C78-8371-A458869ADBAD}" type="datetimeFigureOut">
              <a:rPr lang="en-US" smtClean="0"/>
              <a:t>5/16/2014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104306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917D94-452A-4C78-8371-A458869ADBAD}" type="datetimeFigureOut">
              <a:rPr lang="en-US" smtClean="0"/>
              <a:t>5/16/2014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1833419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917D94-452A-4C78-8371-A458869ADBAD}" type="datetimeFigureOut">
              <a:rPr lang="en-US" smtClean="0"/>
              <a:t>5/16/2014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737067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917D94-452A-4C78-8371-A458869ADBAD}" type="datetimeFigureOut">
              <a:rPr lang="en-US" smtClean="0"/>
              <a:t>5/16/2014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1962781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917D94-452A-4C78-8371-A458869ADBAD}" type="datetimeFigureOut">
              <a:rPr lang="en-US" smtClean="0"/>
              <a:t>5/16/2014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3923112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17D94-452A-4C78-8371-A458869ADBAD}" type="datetimeFigureOut">
              <a:rPr lang="en-US" smtClean="0"/>
              <a:t>5/16/2014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2131780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917D94-452A-4C78-8371-A458869ADBAD}" type="datetimeFigureOut">
              <a:rPr lang="en-US" smtClean="0"/>
              <a:t>5/16/2014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CE20AC-EF7C-4991-9E81-10C2BCB1C902}" type="slidenum">
              <a:rPr lang="en-US" smtClean="0"/>
              <a:t>‹#›</a:t>
            </a:fld>
            <a:endParaRPr lang="en-US"/>
          </a:p>
        </p:txBody>
      </p:sp>
    </p:spTree>
    <p:extLst>
      <p:ext uri="{BB962C8B-B14F-4D97-AF65-F5344CB8AC3E}">
        <p14:creationId xmlns:p14="http://schemas.microsoft.com/office/powerpoint/2010/main" val="56686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0">
              <a:schemeClr val="accent1">
                <a:lumMod val="45000"/>
                <a:lumOff val="55000"/>
              </a:schemeClr>
            </a:gs>
            <a:gs pos="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917D94-452A-4C78-8371-A458869ADBAD}" type="datetimeFigureOut">
              <a:rPr lang="en-US" smtClean="0"/>
              <a:t>5/16/2014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CE20AC-EF7C-4991-9E81-10C2BCB1C902}" type="slidenum">
              <a:rPr lang="en-US" smtClean="0"/>
              <a:t>‹#›</a:t>
            </a:fld>
            <a:endParaRPr lang="en-US"/>
          </a:p>
        </p:txBody>
      </p:sp>
    </p:spTree>
    <p:extLst>
      <p:ext uri="{BB962C8B-B14F-4D97-AF65-F5344CB8AC3E}">
        <p14:creationId xmlns:p14="http://schemas.microsoft.com/office/powerpoint/2010/main" val="1838120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 Id="rId5" Type="http://schemas.openxmlformats.org/officeDocument/2006/relationships/hyperlink" Target="http://www.youtube.com/watch?v=PRqDbv2dROg" TargetMode="External"/><Relationship Id="rId4" Type="http://schemas.openxmlformats.org/officeDocument/2006/relationships/hyperlink" Target="http://www.youtube.com/watch?v=PGJX9tutZEA"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rgbClr val="FF0000"/>
                </a:solidFill>
              </a:rPr>
              <a:t>Italy Geographical and Social/ Cultural Project</a:t>
            </a:r>
            <a:br>
              <a:rPr lang="en-US" dirty="0" smtClean="0">
                <a:solidFill>
                  <a:srgbClr val="FF0000"/>
                </a:solidFill>
              </a:rPr>
            </a:br>
            <a:r>
              <a:rPr lang="en-US" dirty="0" smtClean="0">
                <a:solidFill>
                  <a:srgbClr val="FF0000"/>
                </a:solidFill>
              </a:rPr>
              <a:t>By: Ryan </a:t>
            </a:r>
            <a:r>
              <a:rPr lang="en-US" dirty="0" err="1" smtClean="0">
                <a:solidFill>
                  <a:srgbClr val="FF0000"/>
                </a:solidFill>
              </a:rPr>
              <a:t>Maccagnan</a:t>
            </a:r>
            <a:endParaRPr lang="en-US" dirty="0">
              <a:solidFill>
                <a:srgbClr val="FF0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237477">
            <a:off x="1597494" y="3974478"/>
            <a:ext cx="3438825" cy="228838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52093">
            <a:off x="7429400" y="3792052"/>
            <a:ext cx="2653236" cy="2653236"/>
          </a:xfrm>
          <a:prstGeom prst="rect">
            <a:avLst/>
          </a:prstGeom>
        </p:spPr>
      </p:pic>
    </p:spTree>
    <p:extLst>
      <p:ext uri="{BB962C8B-B14F-4D97-AF65-F5344CB8AC3E}">
        <p14:creationId xmlns:p14="http://schemas.microsoft.com/office/powerpoint/2010/main" val="20857493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87045"/>
            <a:ext cx="4757928" cy="4682363"/>
          </a:xfrm>
        </p:spPr>
        <p:txBody>
          <a:bodyPr/>
          <a:lstStyle/>
          <a:p>
            <a:r>
              <a:rPr lang="en-US" dirty="0" smtClean="0"/>
              <a:t>In Southern Italy, the winters aren’t very harsh and have  fairly consistent temperatures in the other three seasons.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181171">
            <a:off x="6288976" y="3707466"/>
            <a:ext cx="3903536" cy="292388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28119">
            <a:off x="6597387" y="573592"/>
            <a:ext cx="3720264" cy="2435569"/>
          </a:xfrm>
          <a:prstGeom prst="rect">
            <a:avLst/>
          </a:prstGeom>
        </p:spPr>
      </p:pic>
    </p:spTree>
    <p:extLst>
      <p:ext uri="{BB962C8B-B14F-4D97-AF65-F5344CB8AC3E}">
        <p14:creationId xmlns:p14="http://schemas.microsoft.com/office/powerpoint/2010/main" val="2436703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588500" cy="2054812"/>
          </a:xfrm>
        </p:spPr>
        <p:txBody>
          <a:bodyPr/>
          <a:lstStyle/>
          <a:p>
            <a:r>
              <a:rPr lang="en-US" dirty="0" smtClean="0"/>
              <a:t>The general location of Italy is in Europe.</a:t>
            </a:r>
            <a:br>
              <a:rPr lang="en-US" dirty="0" smtClean="0"/>
            </a:br>
            <a:r>
              <a:rPr lang="en-US" dirty="0" smtClean="0"/>
              <a:t>A more specific location is the bottom middle of Southern Europe.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8201" y="2419937"/>
            <a:ext cx="4183062" cy="339348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537" y="2419937"/>
            <a:ext cx="4793975" cy="3393488"/>
          </a:xfrm>
          <a:prstGeom prst="rect">
            <a:avLst/>
          </a:prstGeom>
        </p:spPr>
      </p:pic>
    </p:spTree>
    <p:extLst>
      <p:ext uri="{BB962C8B-B14F-4D97-AF65-F5344CB8AC3E}">
        <p14:creationId xmlns:p14="http://schemas.microsoft.com/office/powerpoint/2010/main" val="1570083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938139"/>
          </a:xfrm>
        </p:spPr>
        <p:txBody>
          <a:bodyPr>
            <a:normAutofit/>
          </a:bodyPr>
          <a:lstStyle/>
          <a:p>
            <a:pPr algn="ctr"/>
            <a:r>
              <a:rPr lang="en-US" sz="19900" b="1" u="sng" dirty="0" smtClean="0">
                <a:solidFill>
                  <a:srgbClr val="FF0000"/>
                </a:solidFill>
              </a:rPr>
              <a:t>Social/ Cultural</a:t>
            </a:r>
            <a:endParaRPr lang="en-US" sz="19900" b="1" u="sng" dirty="0">
              <a:solidFill>
                <a:srgbClr val="FF0000"/>
              </a:solidFill>
            </a:endParaRPr>
          </a:p>
        </p:txBody>
      </p:sp>
    </p:spTree>
    <p:extLst>
      <p:ext uri="{BB962C8B-B14F-4D97-AF65-F5344CB8AC3E}">
        <p14:creationId xmlns:p14="http://schemas.microsoft.com/office/powerpoint/2010/main" val="4287440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280027"/>
          </a:xfrm>
        </p:spPr>
        <p:txBody>
          <a:bodyPr>
            <a:normAutofit fontScale="90000"/>
          </a:bodyPr>
          <a:lstStyle/>
          <a:p>
            <a:r>
              <a:rPr lang="en-US" dirty="0" smtClean="0"/>
              <a:t>From a </a:t>
            </a:r>
            <a:r>
              <a:rPr lang="en-US" dirty="0"/>
              <a:t>2011 </a:t>
            </a:r>
            <a:r>
              <a:rPr lang="en-US" dirty="0" smtClean="0"/>
              <a:t>survey </a:t>
            </a:r>
            <a:r>
              <a:rPr lang="en-US" dirty="0"/>
              <a:t>by </a:t>
            </a:r>
            <a:r>
              <a:rPr lang="en-US" dirty="0" err="1"/>
              <a:t>Ipsos</a:t>
            </a:r>
            <a:r>
              <a:rPr lang="en-US" dirty="0"/>
              <a:t> MORI </a:t>
            </a:r>
            <a:r>
              <a:rPr lang="en-US" dirty="0">
                <a:solidFill>
                  <a:srgbClr val="FF0000"/>
                </a:solidFill>
              </a:rPr>
              <a:t>77%</a:t>
            </a:r>
            <a:r>
              <a:rPr lang="en-US" dirty="0"/>
              <a:t> </a:t>
            </a:r>
            <a:r>
              <a:rPr lang="en-US" dirty="0" smtClean="0"/>
              <a:t>of</a:t>
            </a:r>
            <a:r>
              <a:rPr lang="en-US" dirty="0"/>
              <a:t> Italians are </a:t>
            </a:r>
            <a:r>
              <a:rPr lang="en-US" dirty="0">
                <a:solidFill>
                  <a:srgbClr val="FF0000"/>
                </a:solidFill>
              </a:rPr>
              <a:t>Christians</a:t>
            </a:r>
            <a:r>
              <a:rPr lang="en-US" dirty="0"/>
              <a:t>, </a:t>
            </a:r>
            <a:r>
              <a:rPr lang="en-US" dirty="0" smtClean="0">
                <a:solidFill>
                  <a:schemeClr val="accent4"/>
                </a:solidFill>
              </a:rPr>
              <a:t>15%</a:t>
            </a:r>
            <a:r>
              <a:rPr lang="en-US" dirty="0"/>
              <a:t> </a:t>
            </a:r>
            <a:r>
              <a:rPr lang="en-US" dirty="0" smtClean="0"/>
              <a:t>of them are</a:t>
            </a:r>
            <a:r>
              <a:rPr lang="en-US" dirty="0"/>
              <a:t> </a:t>
            </a:r>
            <a:r>
              <a:rPr lang="en-US" dirty="0">
                <a:solidFill>
                  <a:schemeClr val="accent4"/>
                </a:solidFill>
              </a:rPr>
              <a:t>irreligious, </a:t>
            </a:r>
            <a:r>
              <a:rPr lang="en-US" dirty="0" smtClean="0">
                <a:solidFill>
                  <a:schemeClr val="accent4"/>
                </a:solidFill>
              </a:rPr>
              <a:t>atheist,</a:t>
            </a:r>
            <a:r>
              <a:rPr lang="en-US" dirty="0">
                <a:solidFill>
                  <a:schemeClr val="accent4"/>
                </a:solidFill>
              </a:rPr>
              <a:t> or agnostic</a:t>
            </a:r>
            <a:r>
              <a:rPr lang="en-US" dirty="0"/>
              <a:t>, </a:t>
            </a:r>
            <a:r>
              <a:rPr lang="en-US" dirty="0">
                <a:solidFill>
                  <a:schemeClr val="accent2"/>
                </a:solidFill>
              </a:rPr>
              <a:t>2% </a:t>
            </a:r>
            <a:r>
              <a:rPr lang="en-US" dirty="0" smtClean="0">
                <a:solidFill>
                  <a:schemeClr val="accent2"/>
                </a:solidFill>
              </a:rPr>
              <a:t>are </a:t>
            </a:r>
            <a:r>
              <a:rPr lang="en-US" dirty="0">
                <a:solidFill>
                  <a:schemeClr val="accent2"/>
                </a:solidFill>
              </a:rPr>
              <a:t>unspecified other religions</a:t>
            </a:r>
            <a:r>
              <a:rPr lang="en-US" dirty="0"/>
              <a:t>, </a:t>
            </a:r>
            <a:r>
              <a:rPr lang="en-US" dirty="0">
                <a:solidFill>
                  <a:schemeClr val="accent5"/>
                </a:solidFill>
              </a:rPr>
              <a:t>1% are Muslims</a:t>
            </a:r>
            <a:r>
              <a:rPr lang="en-US" dirty="0"/>
              <a:t>, and </a:t>
            </a:r>
            <a:r>
              <a:rPr lang="en-US" dirty="0">
                <a:solidFill>
                  <a:schemeClr val="bg1">
                    <a:lumMod val="50000"/>
                  </a:schemeClr>
                </a:solidFill>
              </a:rPr>
              <a:t>5% did not give an answer to </a:t>
            </a:r>
            <a:r>
              <a:rPr lang="en-US" dirty="0" smtClean="0">
                <a:solidFill>
                  <a:schemeClr val="bg1">
                    <a:lumMod val="50000"/>
                  </a:schemeClr>
                </a:solidFill>
              </a:rPr>
              <a:t>this </a:t>
            </a:r>
            <a:r>
              <a:rPr lang="en-US" dirty="0">
                <a:solidFill>
                  <a:schemeClr val="bg1">
                    <a:lumMod val="50000"/>
                  </a:schemeClr>
                </a:solidFill>
              </a:rPr>
              <a:t>question</a:t>
            </a:r>
            <a:r>
              <a:rPr lang="en-US" dirty="0" smtClean="0"/>
              <a:t>. Found </a:t>
            </a:r>
            <a:r>
              <a:rPr lang="en-US" dirty="0"/>
              <a:t>at </a:t>
            </a:r>
            <a:r>
              <a:rPr lang="en-US" dirty="0">
                <a:solidFill>
                  <a:srgbClr val="FFFF00"/>
                </a:solidFill>
              </a:rPr>
              <a:t>http://en.wikipedia.org/wiki/Religion_in_Italy</a:t>
            </a:r>
          </a:p>
        </p:txBody>
      </p:sp>
    </p:spTree>
    <p:extLst>
      <p:ext uri="{BB962C8B-B14F-4D97-AF65-F5344CB8AC3E}">
        <p14:creationId xmlns:p14="http://schemas.microsoft.com/office/powerpoint/2010/main" val="20038237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73403"/>
          </a:xfrm>
        </p:spPr>
        <p:txBody>
          <a:bodyPr/>
          <a:lstStyle/>
          <a:p>
            <a:r>
              <a:rPr lang="en-US" dirty="0" smtClean="0"/>
              <a:t>Some famous foods from Italy include pizza, gelato, and tiramisu.</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1653" y="2214943"/>
            <a:ext cx="3765789" cy="249688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69961" y="2214943"/>
            <a:ext cx="3908364" cy="232352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2273425"/>
            <a:ext cx="2438400" cy="2438400"/>
          </a:xfrm>
          <a:prstGeom prst="rect">
            <a:avLst/>
          </a:prstGeom>
        </p:spPr>
      </p:pic>
      <p:cxnSp>
        <p:nvCxnSpPr>
          <p:cNvPr id="8" name="Straight Arrow Connector 7"/>
          <p:cNvCxnSpPr/>
          <p:nvPr/>
        </p:nvCxnSpPr>
        <p:spPr>
          <a:xfrm>
            <a:off x="1840992" y="1597152"/>
            <a:ext cx="121920" cy="121920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a:off x="4328160" y="1609344"/>
            <a:ext cx="1182624" cy="13533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10143744" y="926592"/>
            <a:ext cx="36576" cy="207264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17496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731899"/>
          </a:xfrm>
        </p:spPr>
        <p:txBody>
          <a:bodyPr/>
          <a:lstStyle/>
          <a:p>
            <a:r>
              <a:rPr lang="en-US" dirty="0"/>
              <a:t>A couple of holiday foods are </a:t>
            </a:r>
            <a:r>
              <a:rPr lang="en-US" dirty="0" err="1"/>
              <a:t>baccalà</a:t>
            </a:r>
            <a:r>
              <a:rPr lang="en-US" dirty="0"/>
              <a:t> and vermicelli.</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0596" y="2238378"/>
            <a:ext cx="4347862" cy="2893305"/>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238378"/>
            <a:ext cx="4087368" cy="2893305"/>
          </a:xfrm>
          <a:prstGeom prst="rect">
            <a:avLst/>
          </a:prstGeom>
        </p:spPr>
      </p:pic>
      <p:cxnSp>
        <p:nvCxnSpPr>
          <p:cNvPr id="6" name="Straight Arrow Connector 5"/>
          <p:cNvCxnSpPr/>
          <p:nvPr/>
        </p:nvCxnSpPr>
        <p:spPr>
          <a:xfrm>
            <a:off x="2036064" y="1658112"/>
            <a:ext cx="487680" cy="15727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H="1">
            <a:off x="7388352" y="1011936"/>
            <a:ext cx="829056" cy="24627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436691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05051"/>
          </a:xfrm>
        </p:spPr>
        <p:txBody>
          <a:bodyPr/>
          <a:lstStyle/>
          <a:p>
            <a:r>
              <a:rPr lang="en-US" dirty="0" smtClean="0"/>
              <a:t>Some popular songs include “</a:t>
            </a:r>
            <a:r>
              <a:rPr lang="en-US" dirty="0" err="1" smtClean="0"/>
              <a:t>Jubel</a:t>
            </a:r>
            <a:r>
              <a:rPr lang="en-US" dirty="0" smtClean="0"/>
              <a:t>” by </a:t>
            </a:r>
            <a:r>
              <a:rPr lang="en-US" dirty="0" err="1" smtClean="0"/>
              <a:t>Klingande</a:t>
            </a:r>
            <a:r>
              <a:rPr lang="en-US" dirty="0" smtClean="0"/>
              <a:t> and Happy by </a:t>
            </a:r>
            <a:r>
              <a:rPr lang="en-US" dirty="0" err="1" smtClean="0"/>
              <a:t>Pharrell</a:t>
            </a:r>
            <a:r>
              <a:rPr lang="en-US" dirty="0" smtClean="0"/>
              <a:t> Williams.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2002617"/>
            <a:ext cx="3777636" cy="212255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76160" y="2002617"/>
            <a:ext cx="3008016" cy="2001698"/>
          </a:xfrm>
          <a:prstGeom prst="rect">
            <a:avLst/>
          </a:prstGeom>
        </p:spPr>
      </p:pic>
      <p:cxnSp>
        <p:nvCxnSpPr>
          <p:cNvPr id="7" name="Straight Arrow Connector 6"/>
          <p:cNvCxnSpPr/>
          <p:nvPr/>
        </p:nvCxnSpPr>
        <p:spPr>
          <a:xfrm flipH="1">
            <a:off x="2182368" y="1633728"/>
            <a:ext cx="573024" cy="77632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a:off x="8180832" y="1706880"/>
            <a:ext cx="699336" cy="91440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a:off x="2840736" y="1706880"/>
            <a:ext cx="475488" cy="5974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7620000" y="4462272"/>
            <a:ext cx="3096768" cy="646331"/>
          </a:xfrm>
          <a:prstGeom prst="rect">
            <a:avLst/>
          </a:prstGeom>
          <a:noFill/>
        </p:spPr>
        <p:txBody>
          <a:bodyPr wrap="square" rtlCol="0">
            <a:spAutoFit/>
          </a:bodyPr>
          <a:lstStyle/>
          <a:p>
            <a:r>
              <a:rPr lang="en-US" dirty="0" smtClean="0">
                <a:hlinkClick r:id="rId4"/>
              </a:rPr>
              <a:t>http://www.youtube.com/watch?v=PGJX9tutZEA</a:t>
            </a:r>
            <a:endParaRPr lang="en-US" dirty="0"/>
          </a:p>
        </p:txBody>
      </p:sp>
      <p:sp>
        <p:nvSpPr>
          <p:cNvPr id="17" name="TextBox 16"/>
          <p:cNvSpPr txBox="1"/>
          <p:nvPr/>
        </p:nvSpPr>
        <p:spPr>
          <a:xfrm>
            <a:off x="838200" y="4572000"/>
            <a:ext cx="4148328" cy="646331"/>
          </a:xfrm>
          <a:prstGeom prst="rect">
            <a:avLst/>
          </a:prstGeom>
          <a:noFill/>
        </p:spPr>
        <p:txBody>
          <a:bodyPr wrap="square" rtlCol="0">
            <a:spAutoFit/>
          </a:bodyPr>
          <a:lstStyle/>
          <a:p>
            <a:r>
              <a:rPr lang="en-US" dirty="0" smtClean="0">
                <a:hlinkClick r:id="rId5"/>
              </a:rPr>
              <a:t>http://www.youtube.com/watch?v=PRqDbv2dROg</a:t>
            </a:r>
            <a:endParaRPr lang="en-US" dirty="0"/>
          </a:p>
        </p:txBody>
      </p:sp>
    </p:spTree>
    <p:extLst>
      <p:ext uri="{BB962C8B-B14F-4D97-AF65-F5344CB8AC3E}">
        <p14:creationId xmlns:p14="http://schemas.microsoft.com/office/powerpoint/2010/main" val="32869463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432" y="206629"/>
            <a:ext cx="10515600" cy="3731387"/>
          </a:xfrm>
        </p:spPr>
        <p:txBody>
          <a:bodyPr>
            <a:normAutofit/>
          </a:bodyPr>
          <a:lstStyle/>
          <a:p>
            <a:r>
              <a:rPr lang="en-US" dirty="0" smtClean="0"/>
              <a:t>One artistic movement that started in Italy was Futurism, which </a:t>
            </a:r>
            <a:r>
              <a:rPr lang="en-US" dirty="0"/>
              <a:t>glorified </a:t>
            </a:r>
            <a:r>
              <a:rPr lang="en-US" dirty="0" smtClean="0"/>
              <a:t>themes </a:t>
            </a:r>
            <a:r>
              <a:rPr lang="en-US" dirty="0"/>
              <a:t>associated </a:t>
            </a:r>
            <a:r>
              <a:rPr lang="en-US" dirty="0" smtClean="0"/>
              <a:t>with </a:t>
            </a:r>
            <a:r>
              <a:rPr lang="en-US" dirty="0"/>
              <a:t>concepts of the future, </a:t>
            </a:r>
            <a:r>
              <a:rPr lang="en-US" dirty="0" smtClean="0"/>
              <a:t>including, but not limited to </a:t>
            </a:r>
            <a:r>
              <a:rPr lang="en-US" dirty="0"/>
              <a:t>speed, technology, youth and violence, and objects </a:t>
            </a:r>
            <a:r>
              <a:rPr lang="en-US" dirty="0" smtClean="0"/>
              <a:t>like </a:t>
            </a:r>
            <a:r>
              <a:rPr lang="en-US" dirty="0"/>
              <a:t>the car</a:t>
            </a:r>
            <a:r>
              <a:rPr lang="en-US" dirty="0" smtClean="0"/>
              <a:t>, airplane and </a:t>
            </a:r>
            <a:r>
              <a:rPr lang="en-US" dirty="0"/>
              <a:t>industrial </a:t>
            </a:r>
            <a:r>
              <a:rPr lang="en-US" dirty="0" smtClean="0"/>
              <a:t>cities.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69791" y="3863133"/>
            <a:ext cx="3963133" cy="2994867"/>
          </a:xfrm>
          <a:prstGeom prst="rect">
            <a:avLst/>
          </a:prstGeom>
        </p:spPr>
      </p:pic>
    </p:spTree>
    <p:extLst>
      <p:ext uri="{BB962C8B-B14F-4D97-AF65-F5344CB8AC3E}">
        <p14:creationId xmlns:p14="http://schemas.microsoft.com/office/powerpoint/2010/main" val="29262755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902587"/>
          </a:xfrm>
        </p:spPr>
        <p:txBody>
          <a:bodyPr>
            <a:normAutofit/>
          </a:bodyPr>
          <a:lstStyle/>
          <a:p>
            <a:r>
              <a:rPr lang="en-US" dirty="0" smtClean="0"/>
              <a:t>One popular book in </a:t>
            </a:r>
            <a:r>
              <a:rPr lang="en-US" dirty="0" smtClean="0"/>
              <a:t>Italy is “Survival in Auschwitz”. Another is “If on a Winter’s  Night a Traveler”.</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9268" y="2267711"/>
            <a:ext cx="2661469" cy="377928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2130" y="2267712"/>
            <a:ext cx="2469134" cy="3779287"/>
          </a:xfrm>
          <a:prstGeom prst="rect">
            <a:avLst/>
          </a:prstGeom>
        </p:spPr>
      </p:pic>
      <p:cxnSp>
        <p:nvCxnSpPr>
          <p:cNvPr id="7" name="Straight Arrow Connector 6"/>
          <p:cNvCxnSpPr/>
          <p:nvPr/>
        </p:nvCxnSpPr>
        <p:spPr>
          <a:xfrm>
            <a:off x="2779268" y="1328928"/>
            <a:ext cx="1134364" cy="185318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p:cNvCxnSpPr/>
          <p:nvPr/>
        </p:nvCxnSpPr>
        <p:spPr>
          <a:xfrm>
            <a:off x="7717536" y="1316736"/>
            <a:ext cx="134112" cy="20848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83606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38267"/>
          </a:xfrm>
        </p:spPr>
        <p:txBody>
          <a:bodyPr>
            <a:noAutofit/>
          </a:bodyPr>
          <a:lstStyle/>
          <a:p>
            <a:pPr algn="ctr"/>
            <a:r>
              <a:rPr lang="en-US" sz="16600" b="1" u="sng" dirty="0" smtClean="0">
                <a:solidFill>
                  <a:schemeClr val="accent6"/>
                </a:solidFill>
              </a:rPr>
              <a:t>Geography</a:t>
            </a:r>
            <a:endParaRPr lang="en-US" sz="16600" b="1" u="sng" dirty="0">
              <a:solidFill>
                <a:schemeClr val="accent6"/>
              </a:solidFill>
            </a:endParaRPr>
          </a:p>
        </p:txBody>
      </p:sp>
    </p:spTree>
    <p:extLst>
      <p:ext uri="{BB962C8B-B14F-4D97-AF65-F5344CB8AC3E}">
        <p14:creationId xmlns:p14="http://schemas.microsoft.com/office/powerpoint/2010/main" val="2483532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7200" b="1" u="sng" dirty="0" smtClean="0"/>
              <a:t>Geography</a:t>
            </a:r>
            <a:endParaRPr lang="en-US" sz="7200" b="1" u="sng" dirty="0"/>
          </a:p>
        </p:txBody>
      </p:sp>
      <p:sp>
        <p:nvSpPr>
          <p:cNvPr id="3" name="Content Placeholder 2"/>
          <p:cNvSpPr>
            <a:spLocks noGrp="1"/>
          </p:cNvSpPr>
          <p:nvPr>
            <p:ph idx="1"/>
          </p:nvPr>
        </p:nvSpPr>
        <p:spPr>
          <a:xfrm>
            <a:off x="740664" y="1825625"/>
            <a:ext cx="3197352" cy="3209671"/>
          </a:xfrm>
        </p:spPr>
        <p:txBody>
          <a:bodyPr>
            <a:normAutofit/>
          </a:bodyPr>
          <a:lstStyle/>
          <a:p>
            <a:r>
              <a:rPr lang="en-US" sz="3200" dirty="0" smtClean="0"/>
              <a:t>Italy has three major geographical characteristics, the Alps, the Po Valley, and the </a:t>
            </a:r>
            <a:r>
              <a:rPr lang="en-US" sz="3200" dirty="0"/>
              <a:t>Apennines</a:t>
            </a:r>
            <a:r>
              <a:rPr lang="en-US" sz="3200" dirty="0" smtClean="0"/>
              <a: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751387">
            <a:off x="3888685" y="4804885"/>
            <a:ext cx="2600325" cy="17621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7720" y="2860739"/>
            <a:ext cx="2885944" cy="192046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272746">
            <a:off x="7576797" y="563316"/>
            <a:ext cx="3313734" cy="1646446"/>
          </a:xfrm>
          <a:prstGeom prst="rect">
            <a:avLst/>
          </a:prstGeom>
        </p:spPr>
      </p:pic>
      <p:cxnSp>
        <p:nvCxnSpPr>
          <p:cNvPr id="8" name="Straight Arrow Connector 7"/>
          <p:cNvCxnSpPr/>
          <p:nvPr/>
        </p:nvCxnSpPr>
        <p:spPr>
          <a:xfrm flipV="1">
            <a:off x="2375804" y="1339951"/>
            <a:ext cx="7149196" cy="248102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p:cNvCxnSpPr/>
          <p:nvPr/>
        </p:nvCxnSpPr>
        <p:spPr>
          <a:xfrm flipV="1">
            <a:off x="1914144" y="3868756"/>
            <a:ext cx="5010531" cy="37406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p:cNvCxnSpPr/>
          <p:nvPr/>
        </p:nvCxnSpPr>
        <p:spPr>
          <a:xfrm>
            <a:off x="2804160" y="4687545"/>
            <a:ext cx="2694432" cy="99840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82316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872" y="267589"/>
            <a:ext cx="5867400" cy="4365371"/>
          </a:xfrm>
        </p:spPr>
        <p:txBody>
          <a:bodyPr/>
          <a:lstStyle/>
          <a:p>
            <a:r>
              <a:rPr lang="en-US" dirty="0" smtClean="0"/>
              <a:t>The alps are loved by everyone, including thrill seekers who wait until the winter to glide along the upland plains, or just ski down the enormous mountains.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86330">
            <a:off x="6208023" y="1375012"/>
            <a:ext cx="5538744" cy="3471466"/>
          </a:xfrm>
          <a:prstGeom prst="rect">
            <a:avLst/>
          </a:prstGeom>
        </p:spPr>
      </p:pic>
    </p:spTree>
    <p:extLst>
      <p:ext uri="{BB962C8B-B14F-4D97-AF65-F5344CB8AC3E}">
        <p14:creationId xmlns:p14="http://schemas.microsoft.com/office/powerpoint/2010/main" val="3095388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192710">
            <a:off x="297153" y="1411996"/>
            <a:ext cx="5708732" cy="3534345"/>
          </a:xfrm>
        </p:spPr>
        <p:txBody>
          <a:bodyPr/>
          <a:lstStyle/>
          <a:p>
            <a:r>
              <a:rPr lang="en-US" dirty="0" smtClean="0"/>
              <a:t>The Po Valley is approximately 400 miles going from east to west Po River runs the length of the Po Valley.</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9258" y="1204534"/>
            <a:ext cx="5909264" cy="4426244"/>
          </a:xfrm>
          <a:prstGeom prst="rect">
            <a:avLst/>
          </a:prstGeom>
        </p:spPr>
      </p:pic>
    </p:spTree>
    <p:extLst>
      <p:ext uri="{BB962C8B-B14F-4D97-AF65-F5344CB8AC3E}">
        <p14:creationId xmlns:p14="http://schemas.microsoft.com/office/powerpoint/2010/main" val="3617668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184624">
            <a:off x="320843" y="1315619"/>
            <a:ext cx="5033211" cy="4170781"/>
          </a:xfrm>
        </p:spPr>
        <p:txBody>
          <a:bodyPr/>
          <a:lstStyle/>
          <a:p>
            <a:r>
              <a:rPr lang="en-US" dirty="0" smtClean="0"/>
              <a:t>The Apennines are among some of the younger mountains. They run along Italy’s Eastern Coast from the North to South.</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58683">
            <a:off x="5309676" y="425248"/>
            <a:ext cx="5867400" cy="5886450"/>
          </a:xfrm>
          <a:prstGeom prst="rect">
            <a:avLst/>
          </a:prstGeom>
        </p:spPr>
      </p:pic>
      <p:cxnSp>
        <p:nvCxnSpPr>
          <p:cNvPr id="6" name="Straight Arrow Connector 5"/>
          <p:cNvCxnSpPr/>
          <p:nvPr/>
        </p:nvCxnSpPr>
        <p:spPr>
          <a:xfrm>
            <a:off x="4532714" y="1804737"/>
            <a:ext cx="3179528" cy="3489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832457">
            <a:off x="6825961" y="2312908"/>
            <a:ext cx="3816068" cy="715605"/>
          </a:xfrm>
          <a:prstGeom prst="rect">
            <a:avLst/>
          </a:prstGeom>
        </p:spPr>
      </p:pic>
    </p:spTree>
    <p:extLst>
      <p:ext uri="{BB962C8B-B14F-4D97-AF65-F5344CB8AC3E}">
        <p14:creationId xmlns:p14="http://schemas.microsoft.com/office/powerpoint/2010/main" val="2560997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3663" y="1423906"/>
            <a:ext cx="4251158" cy="3244348"/>
          </a:xfrm>
        </p:spPr>
        <p:txBody>
          <a:bodyPr/>
          <a:lstStyle/>
          <a:p>
            <a:r>
              <a:rPr lang="en-US" dirty="0" smtClean="0"/>
              <a:t>Italy’s climate varies juristically from the north to middle to south.</a:t>
            </a:r>
            <a:endParaRPr lang="en-US" dirty="0"/>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68388" y="1106950"/>
            <a:ext cx="4664833" cy="4644100"/>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0213" y="1575619"/>
            <a:ext cx="1835820" cy="1375093"/>
          </a:xfrm>
          <a:prstGeom prst="rect">
            <a:avLst/>
          </a:prstGeom>
        </p:spPr>
      </p:pic>
      <p:cxnSp>
        <p:nvCxnSpPr>
          <p:cNvPr id="5" name="Straight Arrow Connector 4"/>
          <p:cNvCxnSpPr/>
          <p:nvPr/>
        </p:nvCxnSpPr>
        <p:spPr>
          <a:xfrm flipV="1">
            <a:off x="3563352" y="2471944"/>
            <a:ext cx="4523874" cy="57375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84318" y="3534927"/>
            <a:ext cx="1602205" cy="1048926"/>
          </a:xfrm>
          <a:prstGeom prst="rect">
            <a:avLst/>
          </a:prstGeom>
        </p:spPr>
      </p:pic>
      <p:cxnSp>
        <p:nvCxnSpPr>
          <p:cNvPr id="6" name="Straight Arrow Connector 5"/>
          <p:cNvCxnSpPr/>
          <p:nvPr/>
        </p:nvCxnSpPr>
        <p:spPr>
          <a:xfrm>
            <a:off x="3928310" y="4046620"/>
            <a:ext cx="5564606" cy="21852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61158" y="2684297"/>
            <a:ext cx="1540042" cy="1153545"/>
          </a:xfrm>
          <a:prstGeom prst="rect">
            <a:avLst/>
          </a:prstGeom>
        </p:spPr>
      </p:pic>
      <p:cxnSp>
        <p:nvCxnSpPr>
          <p:cNvPr id="7" name="Straight Arrow Connector 6"/>
          <p:cNvCxnSpPr/>
          <p:nvPr/>
        </p:nvCxnSpPr>
        <p:spPr>
          <a:xfrm flipV="1">
            <a:off x="2157663" y="3357024"/>
            <a:ext cx="6829926" cy="68959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32068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0786109">
            <a:off x="389724" y="698790"/>
            <a:ext cx="4900863" cy="3906086"/>
          </a:xfrm>
        </p:spPr>
        <p:txBody>
          <a:bodyPr/>
          <a:lstStyle/>
          <a:p>
            <a:r>
              <a:rPr lang="en-US" dirty="0" smtClean="0"/>
              <a:t>It’s Northern climate summers are very hot and humid while the winters are very frigid.</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849451">
            <a:off x="5485164" y="621155"/>
            <a:ext cx="5462601" cy="3087557"/>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69488">
            <a:off x="5875178" y="3528249"/>
            <a:ext cx="3994422" cy="2991961"/>
          </a:xfrm>
          <a:prstGeom prst="rect">
            <a:avLst/>
          </a:prstGeom>
        </p:spPr>
      </p:pic>
    </p:spTree>
    <p:extLst>
      <p:ext uri="{BB962C8B-B14F-4D97-AF65-F5344CB8AC3E}">
        <p14:creationId xmlns:p14="http://schemas.microsoft.com/office/powerpoint/2010/main" val="2403503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117432" cy="3633851"/>
          </a:xfrm>
        </p:spPr>
        <p:txBody>
          <a:bodyPr/>
          <a:lstStyle/>
          <a:p>
            <a:r>
              <a:rPr lang="en-US" dirty="0" smtClean="0"/>
              <a:t>In middle Italy, there isn’t much difference between summer and winter temperatures.</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274599">
            <a:off x="6386512" y="3572119"/>
            <a:ext cx="4135184" cy="3097397"/>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88468">
            <a:off x="7057570" y="319769"/>
            <a:ext cx="4012268" cy="3005328"/>
          </a:xfrm>
          <a:prstGeom prst="rect">
            <a:avLst/>
          </a:prstGeom>
        </p:spPr>
      </p:pic>
    </p:spTree>
    <p:extLst>
      <p:ext uri="{BB962C8B-B14F-4D97-AF65-F5344CB8AC3E}">
        <p14:creationId xmlns:p14="http://schemas.microsoft.com/office/powerpoint/2010/main" val="22581061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TotalTime>
  <Words>291</Words>
  <Application>Microsoft Office PowerPoint</Application>
  <PresentationFormat>Widescreen</PresentationFormat>
  <Paragraphs>21</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Italy Geographical and Social/ Cultural Project By: Ryan Maccagnan</vt:lpstr>
      <vt:lpstr>Geography</vt:lpstr>
      <vt:lpstr>Geography</vt:lpstr>
      <vt:lpstr>The alps are loved by everyone, including thrill seekers who wait until the winter to glide along the upland plains, or just ski down the enormous mountains.</vt:lpstr>
      <vt:lpstr>The Po Valley is approximately 400 miles going from east to west Po River runs the length of the Po Valley.</vt:lpstr>
      <vt:lpstr>The Apennines are among some of the younger mountains. They run along Italy’s Eastern Coast from the North to South.</vt:lpstr>
      <vt:lpstr>Italy’s climate varies juristically from the north to middle to south.</vt:lpstr>
      <vt:lpstr>It’s Northern climate summers are very hot and humid while the winters are very frigid.</vt:lpstr>
      <vt:lpstr>In middle Italy, there isn’t much difference between summer and winter temperatures.</vt:lpstr>
      <vt:lpstr>In Southern Italy, the winters aren’t very harsh and have  fairly consistent temperatures in the other three seasons.</vt:lpstr>
      <vt:lpstr>The general location of Italy is in Europe. A more specific location is the bottom middle of Southern Europe.</vt:lpstr>
      <vt:lpstr>Social/ Cultural</vt:lpstr>
      <vt:lpstr>From a 2011 survey by Ipsos MORI 77% of Italians are Christians, 15% of them are irreligious, atheist, or agnostic, 2% are unspecified other religions, 1% are Muslims, and 5% did not give an answer to this question. Found at http://en.wikipedia.org/wiki/Religion_in_Italy</vt:lpstr>
      <vt:lpstr>Some famous foods from Italy include pizza, gelato, and tiramisu.</vt:lpstr>
      <vt:lpstr>A couple of holiday foods are baccalà and vermicelli.</vt:lpstr>
      <vt:lpstr>Some popular songs include “Jubel” by Klingande and Happy by Pharrell Williams. </vt:lpstr>
      <vt:lpstr>One artistic movement that started in Italy was Futurism, which glorified themes associated with concepts of the future, including, but not limited to speed, technology, youth and violence, and objects like the car, airplane and industrial cities.</vt:lpstr>
      <vt:lpstr>One popular book in Italy is “Survival in Auschwitz”. Another is “If on a Winter’s  Night a Traveler”.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Italy Geographical and Economical By: Ryan Maccagnan</dc:title>
  <dc:creator>MRM037</dc:creator>
  <cp:lastModifiedBy>MRM037</cp:lastModifiedBy>
  <cp:revision>29</cp:revision>
  <dcterms:created xsi:type="dcterms:W3CDTF">2014-05-07T18:25:28Z</dcterms:created>
  <dcterms:modified xsi:type="dcterms:W3CDTF">2014-05-16T18:41:55Z</dcterms:modified>
</cp:coreProperties>
</file>